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8"/>
  </p:notesMasterIdLst>
  <p:handoutMasterIdLst>
    <p:handoutMasterId r:id="rId39"/>
  </p:handoutMasterIdLst>
  <p:sldIdLst>
    <p:sldId id="256" r:id="rId3"/>
    <p:sldId id="262" r:id="rId4"/>
    <p:sldId id="264" r:id="rId5"/>
    <p:sldId id="257" r:id="rId6"/>
    <p:sldId id="277" r:id="rId7"/>
    <p:sldId id="266" r:id="rId8"/>
    <p:sldId id="258" r:id="rId9"/>
    <p:sldId id="259" r:id="rId10"/>
    <p:sldId id="260" r:id="rId11"/>
    <p:sldId id="270" r:id="rId12"/>
    <p:sldId id="271" r:id="rId13"/>
    <p:sldId id="261" r:id="rId14"/>
    <p:sldId id="269" r:id="rId15"/>
    <p:sldId id="263" r:id="rId16"/>
    <p:sldId id="273" r:id="rId17"/>
    <p:sldId id="274" r:id="rId18"/>
    <p:sldId id="275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23" autoAdjust="0"/>
  </p:normalViewPr>
  <p:slideViewPr>
    <p:cSldViewPr>
      <p:cViewPr varScale="1">
        <p:scale>
          <a:sx n="96" d="100"/>
          <a:sy n="96" d="100"/>
        </p:scale>
        <p:origin x="178" y="77"/>
      </p:cViewPr>
      <p:guideLst/>
    </p:cSldViewPr>
  </p:slideViewPr>
  <p:outlineViewPr>
    <p:cViewPr>
      <p:scale>
        <a:sx n="33" d="100"/>
        <a:sy n="33" d="100"/>
      </p:scale>
      <p:origin x="0" y="-26443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91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762B48F5-BACC-47D6-A0F7-82FBF9C6BC85}" type="datetimeFigureOut">
              <a:rPr lang="en-US" altLang="zh-TW"/>
              <a:t>5/10/2015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45ACAF8E-318A-4EFE-8633-D9E72ABCE0ED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0CB1CD00-5424-4675-AB18-2C419B060449}" type="datetimeFigureOut">
              <a:t>2015/5/10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5EE2CF44-2B13-41B4-A334-1CDF534EEBBF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gray">
          <a:xfrm>
            <a:off x="-1588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7" name="矩形 6"/>
          <p:cNvSpPr/>
          <p:nvPr userDrawn="1"/>
        </p:nvSpPr>
        <p:spPr bwMode="black">
          <a:xfrm>
            <a:off x="-1588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zh-TW" sz="54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000">
                <a:solidFill>
                  <a:schemeClr val="accent1"/>
                </a:solidFill>
                <a:latin typeface="+mj-lt"/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 latinLnBrk="0">
              <a:defRPr lang="zh-TW" sz="54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>
                <a:solidFill>
                  <a:schemeClr val="accent1"/>
                </a:solidFill>
                <a:latin typeface="+mj-lt"/>
              </a:defRPr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7048" y="457200"/>
            <a:ext cx="91440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2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2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 latinLnBrk="0">
              <a:defRPr lang="zh-TW" sz="3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6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 latinLnBrk="0">
              <a:defRPr lang="zh-TW" sz="3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20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7CC0096-1860-4642-9CD2-0079EA5E7CD1}" type="datetimeFigureOut">
              <a:rPr lang="en-US" altLang="zh-TW" smtClean="0"/>
              <a:pPr/>
              <a:t>5/10/2015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400" kern="1200">
          <a:solidFill>
            <a:schemeClr val="accent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zh-TW" sz="20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lang="zh-TW" sz="18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1152">
          <p15:clr>
            <a:srgbClr val="F26B43"/>
          </p15:clr>
        </p15:guide>
        <p15:guide id="5" orient="horz" pos="3840">
          <p15:clr>
            <a:srgbClr val="F26B43"/>
          </p15:clr>
        </p15:guide>
        <p15:guide id="6" orient="horz" pos="288">
          <p15:clr>
            <a:srgbClr val="F26B43"/>
          </p15:clr>
        </p15:guide>
        <p15:guide id="7" pos="6720">
          <p15:clr>
            <a:srgbClr val="F26B43"/>
          </p15:clr>
        </p15:guide>
        <p15:guide id="8" pos="960">
          <p15:clr>
            <a:srgbClr val="F26B43"/>
          </p15:clr>
        </p15:guide>
        <p15:guide id="9" pos="672">
          <p15:clr>
            <a:srgbClr val="F26B43"/>
          </p15:clr>
        </p15:guide>
        <p15:guide id="10" pos="7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夢想的起點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零組件介紹 </a:t>
            </a:r>
            <a:r>
              <a:rPr lang="en-US" altLang="zh-TW" sz="2400" dirty="0" smtClean="0"/>
              <a:t>&amp; </a:t>
            </a:r>
            <a:r>
              <a:rPr lang="zh-TW" altLang="en-US" sz="2400" dirty="0" smtClean="0"/>
              <a:t>電腦組裝</a:t>
            </a:r>
            <a:r>
              <a:rPr lang="en-US" altLang="zh-TW" sz="2400" dirty="0" smtClean="0"/>
              <a:t>~~</a:t>
            </a:r>
            <a:endParaRPr lang="zh-TW" sz="2400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記憶體 </a:t>
            </a:r>
            <a:r>
              <a:rPr lang="en-US" altLang="zh-TW" sz="4000" dirty="0"/>
              <a:t>(Memory)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 smtClean="0"/>
              <a:t>RAM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容量</a:t>
            </a:r>
            <a:r>
              <a:rPr lang="zh-TW" altLang="en-US" sz="2400" dirty="0"/>
              <a:t>：是記憶體最直接最重要的</a:t>
            </a:r>
            <a:r>
              <a:rPr lang="zh-TW" altLang="en-US" sz="2400" dirty="0" smtClean="0"/>
              <a:t>參數。</a:t>
            </a:r>
            <a:r>
              <a:rPr lang="zh-TW" altLang="en-US" sz="2400" dirty="0"/>
              <a:t>記憶體的品質與容量大小無關，所以選購時根據需求決定即可。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速度：以奈秒</a:t>
            </a:r>
            <a:r>
              <a:rPr lang="en-US" altLang="zh-TW" sz="2400" dirty="0"/>
              <a:t>(ns</a:t>
            </a:r>
            <a:r>
              <a:rPr lang="zh-TW" altLang="en-US" sz="2400" dirty="0"/>
              <a:t>，</a:t>
            </a:r>
            <a:r>
              <a:rPr lang="en-US" altLang="zh-TW" sz="2400" dirty="0"/>
              <a:t>1ns = 10</a:t>
            </a:r>
            <a:r>
              <a:rPr lang="en-US" altLang="zh-TW" sz="2400" baseline="30000" dirty="0"/>
              <a:t>-9</a:t>
            </a:r>
            <a:r>
              <a:rPr lang="en-US" altLang="zh-TW" sz="2400" dirty="0"/>
              <a:t>)</a:t>
            </a:r>
            <a:r>
              <a:rPr lang="zh-TW" altLang="en-US" sz="2400" dirty="0"/>
              <a:t>為單位計算存取速度</a:t>
            </a:r>
            <a:r>
              <a:rPr lang="zh-TW" altLang="en-US" sz="2400" dirty="0" smtClean="0"/>
              <a:t>，愈小代表愈快，約</a:t>
            </a:r>
            <a:r>
              <a:rPr lang="zh-TW" altLang="en-US" sz="2400" dirty="0"/>
              <a:t>為硬碟的百萬倍速，它的執行速度僅次於</a:t>
            </a:r>
            <a:r>
              <a:rPr lang="en-US" altLang="zh-TW" sz="2400" dirty="0" smtClean="0"/>
              <a:t>CPU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需要用電力來維持「記性」，一旦斷電，資料將消失不見</a:t>
            </a:r>
            <a:endParaRPr lang="en-US" altLang="zh-TW" sz="24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996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記憶體 </a:t>
            </a:r>
            <a:r>
              <a:rPr lang="en-US" altLang="zh-TW" sz="4000" dirty="0"/>
              <a:t>(Memory)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2060848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dirty="0" smtClean="0"/>
              <a:t>頻率：記憶體與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資料交換的速度。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頻寬：記憶體每秒可以處理的資料量。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記憶體頻寬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頻率 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 傳輸寬度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 smtClean="0"/>
              <a:t>6400MBytes/sec = 800MHz </a:t>
            </a:r>
            <a:r>
              <a:rPr lang="en-US" altLang="zh-TW" sz="2400" dirty="0"/>
              <a:t>/ </a:t>
            </a:r>
            <a:r>
              <a:rPr lang="en-US" altLang="zh-TW" sz="2400" dirty="0" smtClean="0"/>
              <a:t>8</a:t>
            </a:r>
            <a:r>
              <a:rPr lang="zh-TW" altLang="en-US" sz="2400" dirty="0" smtClean="0"/>
              <a:t>  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64bits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(</a:t>
            </a:r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/>
              <a:t>byte = 8 bits)</a:t>
            </a:r>
            <a:endParaRPr lang="zh-TW" altLang="en-US" sz="2400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07" y="2060848"/>
            <a:ext cx="4876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硬碟機 </a:t>
            </a:r>
            <a:r>
              <a:rPr lang="en-US" altLang="zh-TW" sz="4000" dirty="0" smtClean="0"/>
              <a:t>(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zh-TW" sz="4000" dirty="0" smtClean="0"/>
              <a:t>ard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n-US" altLang="zh-TW" sz="4000" dirty="0" smtClean="0"/>
              <a:t>isk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n-US" altLang="zh-TW" sz="4000" dirty="0" smtClean="0"/>
              <a:t>rive)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硬碟機是電腦的資料倉儲中心，作業系統、應用軟體和文件資料都存在裡面，具有大容量、快速資料存取、容量成本低等優點。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 smtClean="0"/>
              <a:t>馬達轉速：指硬碟機中的磁盤每分鐘旋轉的圈數或旋轉速度。單位為</a:t>
            </a:r>
            <a:r>
              <a:rPr lang="en-US" altLang="zh-TW" sz="2400" dirty="0" smtClean="0"/>
              <a:t>rpm(rotations per minute)</a:t>
            </a:r>
            <a:r>
              <a:rPr lang="zh-TW" altLang="en-US" sz="2400" dirty="0" smtClean="0"/>
              <a:t>，轉速愈快代表硬碟的傳輸速度愈快、效能愈好、發熱量愈大、價格愈高，目前最普遍的轉速規格是</a:t>
            </a:r>
            <a:r>
              <a:rPr lang="en-US" altLang="zh-TW" sz="2400" dirty="0" smtClean="0"/>
              <a:t>7200rpm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31237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硬碟機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zh-TW" sz="4000" dirty="0"/>
              <a:t>ard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n-US" altLang="zh-TW" sz="4000" dirty="0"/>
              <a:t>isk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n-US" altLang="zh-TW" sz="4000" dirty="0"/>
              <a:t>rive)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31504" y="2420888"/>
            <a:ext cx="9144000" cy="4267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TW" altLang="en-US" sz="2400" dirty="0"/>
              <a:t>儲存容量：單位為</a:t>
            </a:r>
            <a:r>
              <a:rPr lang="en-US" altLang="zh-TW" sz="2400" dirty="0"/>
              <a:t>GB(G:10</a:t>
            </a:r>
            <a:r>
              <a:rPr lang="en-US" altLang="zh-TW" sz="2400" baseline="30000" dirty="0"/>
              <a:t>9</a:t>
            </a:r>
            <a:r>
              <a:rPr lang="en-US" altLang="zh-TW" sz="2400" dirty="0"/>
              <a:t>)</a:t>
            </a:r>
            <a:r>
              <a:rPr lang="zh-TW" altLang="en-US" sz="2400" dirty="0"/>
              <a:t>、</a:t>
            </a:r>
            <a:r>
              <a:rPr lang="en-US" altLang="zh-TW" sz="2400" dirty="0"/>
              <a:t>TB(T:10</a:t>
            </a:r>
            <a:r>
              <a:rPr lang="en-US" altLang="zh-TW" sz="2400" baseline="30000" dirty="0"/>
              <a:t>12</a:t>
            </a:r>
            <a:r>
              <a:rPr lang="en-US" altLang="zh-TW" sz="2400" dirty="0"/>
              <a:t>)</a:t>
            </a:r>
            <a:r>
              <a:rPr lang="zh-TW" altLang="en-US" sz="2400" dirty="0"/>
              <a:t>，要特別注意的是廠商在標示硬碟容量時是用十進位去運算，但裝入電腦後電腦是以二進位計算，也就是廠商</a:t>
            </a:r>
            <a:r>
              <a:rPr lang="zh-TW" altLang="en-US" sz="2400" dirty="0" smtClean="0"/>
              <a:t>以</a:t>
            </a:r>
            <a:r>
              <a:rPr lang="en-US" altLang="zh-TW" sz="2400" dirty="0" smtClean="0"/>
              <a:t>1GB=1000MB</a:t>
            </a:r>
            <a:r>
              <a:rPr lang="zh-TW" altLang="en-US" sz="2400" dirty="0" smtClean="0"/>
              <a:t> </a:t>
            </a:r>
            <a:r>
              <a:rPr lang="zh-TW" altLang="en-US" sz="2400" dirty="0"/>
              <a:t>計算，但電腦</a:t>
            </a:r>
            <a:r>
              <a:rPr lang="zh-TW" altLang="en-US" sz="2400" dirty="0" smtClean="0"/>
              <a:t>以</a:t>
            </a:r>
            <a:r>
              <a:rPr lang="en-US" altLang="zh-TW" sz="2400" dirty="0" smtClean="0"/>
              <a:t>1GB=1024MB</a:t>
            </a:r>
            <a:r>
              <a:rPr lang="zh-TW" altLang="en-US" sz="2400" dirty="0" smtClean="0"/>
              <a:t> </a:t>
            </a:r>
            <a:r>
              <a:rPr lang="zh-TW" altLang="en-US" sz="2400" dirty="0"/>
              <a:t>計算，常會讓人誤會是</a:t>
            </a:r>
            <a:r>
              <a:rPr lang="zh-TW" altLang="en-US" sz="2400" dirty="0" smtClean="0"/>
              <a:t>偷工減料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519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電源供應器 </a:t>
            </a:r>
            <a:r>
              <a:rPr lang="en-US" altLang="zh-TW" sz="4000" dirty="0" smtClean="0"/>
              <a:t>(Power Supply)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2060848"/>
            <a:ext cx="9463884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電源供應器可以提供電腦電力，以「輸出功率」來區分等級。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400" dirty="0" smtClean="0"/>
              <a:t>輸出功率：單位為瓦特</a:t>
            </a:r>
            <a:r>
              <a:rPr lang="en-US" altLang="zh-TW" sz="2400" dirty="0" smtClean="0"/>
              <a:t>(W)</a:t>
            </a:r>
            <a:r>
              <a:rPr lang="zh-TW" altLang="en-US" sz="2400" dirty="0" smtClean="0"/>
              <a:t>。輸出的瓦特數愈高代表供電能力愈強、輸出功率愈大、價格愈高。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/>
              <a:t>在採購</a:t>
            </a:r>
            <a:r>
              <a:rPr lang="zh-TW" altLang="en-US" sz="2400" dirty="0" smtClean="0"/>
              <a:t>時必須考量零組件的「能源功率消耗量」，以判斷該買多少瓦特的電源供應器。將每一項零組件的最大能源功率消耗量加起來，總和一定要小於電源供應器的輸出功率。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4843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電腦的天敵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19536" y="2420888"/>
            <a:ext cx="9144000" cy="4267200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熱</a:t>
            </a:r>
            <a:endParaRPr lang="en-US" altLang="zh-TW" sz="2800" dirty="0" smtClean="0"/>
          </a:p>
          <a:p>
            <a:r>
              <a:rPr lang="zh-TW" altLang="en-US" sz="2800" dirty="0" smtClean="0"/>
              <a:t>灰塵</a:t>
            </a:r>
            <a:endParaRPr lang="en-US" altLang="zh-TW" sz="2800" dirty="0" smtClean="0"/>
          </a:p>
          <a:p>
            <a:r>
              <a:rPr lang="zh-TW" altLang="en-US" sz="2800" dirty="0" smtClean="0"/>
              <a:t>潮濕</a:t>
            </a:r>
            <a:endParaRPr lang="en-US" altLang="zh-TW" sz="2800" dirty="0" smtClean="0"/>
          </a:p>
          <a:p>
            <a:r>
              <a:rPr lang="zh-TW" altLang="en-US" sz="2800" dirty="0" smtClean="0"/>
              <a:t>震動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91444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電腦的天敵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630" y="2204864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熱：</a:t>
            </a:r>
            <a:r>
              <a:rPr lang="zh-TW" altLang="en-US" sz="2400" dirty="0" smtClean="0"/>
              <a:t>電腦運行當中一定會產生熱量，若電腦內部溫度升高，會造成電腦速度變慢，甚至一直當機。為了散熱，環境的溫度要適當，將電腦放置於空氣流通的房間，若真的太熱就和它一起吹電扇吧！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800" dirty="0" smtClean="0"/>
              <a:t>灰塵：</a:t>
            </a:r>
            <a:r>
              <a:rPr lang="zh-TW" altLang="en-US" sz="2400" dirty="0" smtClean="0"/>
              <a:t>灰塵通常是形成電腦各接觸點接觸不良或短路的主因，可以用烤肉刷和電腦清潔專用吸塵器清潔，</a:t>
            </a:r>
            <a:r>
              <a:rPr lang="zh-TW" altLang="en-US" sz="2400" dirty="0" smtClean="0">
                <a:solidFill>
                  <a:srgbClr val="FF0000"/>
                </a:solidFill>
              </a:rPr>
              <a:t>切記不要拿濕抹布來擦它</a:t>
            </a:r>
            <a:r>
              <a:rPr lang="zh-TW" altLang="en-US" sz="2400" dirty="0">
                <a:solidFill>
                  <a:srgbClr val="FF0000"/>
                </a:solidFill>
              </a:rPr>
              <a:t>！</a:t>
            </a:r>
            <a:endParaRPr lang="en-US" altLang="zh-TW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8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電腦的天敵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31504" y="2276872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潮濕：</a:t>
            </a:r>
            <a:r>
              <a:rPr lang="zh-TW" altLang="en-US" sz="2400" dirty="0" smtClean="0"/>
              <a:t>電腦中有很多金屬成分，極易因潮濕而氧化甚至腐蝕，造成接觸不良短路、當機或無法開機。除了調整放置地點外，我們可以用熱去對付它，每天都開機使用電腦，運作時產生的熱是對付潮濕最好的法寶。電腦通常不是用壞的，而是放在那裡放壞的。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 smtClean="0"/>
              <a:t>震動：</a:t>
            </a:r>
            <a:r>
              <a:rPr lang="zh-TW" altLang="en-US" sz="2400" dirty="0" smtClean="0"/>
              <a:t>震動經常使電腦內外部的各類接線脫落，使電腦無法開機，較嚴重的是使硬碟的磁頭撞擊到磁片表面，造成硬碟實際的損壞。因此在電腦運作中，尤其是硬碟在讀取中，千萬不要搬動電腦。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5871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9496" y="1340768"/>
            <a:ext cx="9144000" cy="4267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altLang="zh-TW" sz="5400" dirty="0" smtClean="0"/>
          </a:p>
          <a:p>
            <a:pPr marL="0" indent="0" algn="ctr">
              <a:buNone/>
            </a:pPr>
            <a:endParaRPr lang="en-US" altLang="zh-TW" sz="5400" dirty="0"/>
          </a:p>
          <a:p>
            <a:pPr marL="0" indent="0" algn="ctr">
              <a:buNone/>
            </a:pPr>
            <a:r>
              <a:rPr lang="zh-TW" altLang="en-US" sz="5400" dirty="0" smtClean="0"/>
              <a:t>認識完了，開始組裝它們吧！</a:t>
            </a:r>
            <a:endParaRPr lang="en-US" altLang="zh-TW" sz="5400" dirty="0"/>
          </a:p>
          <a:p>
            <a:pPr marL="0" indent="0" algn="ctr">
              <a:buNone/>
            </a:pPr>
            <a:r>
              <a:rPr lang="zh-TW" altLang="en-US" sz="5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     </a:t>
            </a:r>
            <a:r>
              <a:rPr lang="zh-TW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資料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來源：</a:t>
            </a:r>
            <a:endParaRPr lang="en-US" altLang="zh-TW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 algn="r">
              <a:buNone/>
            </a:pPr>
            <a:r>
              <a:rPr lang="zh-TW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隨意窩</a:t>
            </a: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zh-TW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阿咪愛教學</a:t>
            </a:r>
          </a:p>
          <a:p>
            <a:pPr marL="0" indent="0" algn="ctr">
              <a:buNone/>
            </a:pP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3058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520330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</a:t>
            </a:r>
            <a:r>
              <a:rPr lang="en-US" altLang="zh-TW" sz="4000" dirty="0" smtClean="0"/>
              <a:t>CPU</a:t>
            </a:r>
            <a:r>
              <a:rPr lang="zh-TW" altLang="en-US" sz="4000" dirty="0" smtClean="0"/>
              <a:t>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sz="2800" dirty="0" smtClean="0"/>
              <a:t>1.</a:t>
            </a:r>
            <a:r>
              <a:rPr lang="zh-TW" altLang="en-US" sz="2800" dirty="0" smtClean="0"/>
              <a:t> 將</a:t>
            </a:r>
            <a:r>
              <a:rPr lang="en-US" altLang="zh-TW" sz="2800" dirty="0" smtClean="0"/>
              <a:t>CPU</a:t>
            </a:r>
            <a:r>
              <a:rPr lang="zh-TW" altLang="en-US" sz="2800" dirty="0" smtClean="0"/>
              <a:t>保護蓋掀開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88640"/>
            <a:ext cx="6408712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1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零組件 </a:t>
            </a:r>
            <a:r>
              <a:rPr lang="en-US" altLang="zh-TW" dirty="0" err="1" smtClean="0"/>
              <a:t>v.s</a:t>
            </a:r>
            <a:r>
              <a:rPr lang="zh-TW" altLang="en-US" dirty="0" smtClean="0"/>
              <a:t> 周邊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周邊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機殼外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：顯示器、滑鼠、鍵盤、喇叭</a:t>
            </a:r>
            <a:endParaRPr lang="en-US" altLang="zh-TW" sz="2800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7677">
            <a:off x="8826404" y="831451"/>
            <a:ext cx="2819400" cy="16192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0" y="2564904"/>
            <a:ext cx="2776630" cy="327472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33" y="3977717"/>
            <a:ext cx="4255424" cy="26383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654">
            <a:off x="3544622" y="3207479"/>
            <a:ext cx="4472533" cy="15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6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404664"/>
            <a:ext cx="6120680" cy="61206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628800"/>
            <a:ext cx="4762500" cy="4762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36160" y="548680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防呆缺口 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x2</a:t>
            </a:r>
            <a:endParaRPr lang="zh-TW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7896200" y="1124744"/>
            <a:ext cx="7200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7968208" y="1124744"/>
            <a:ext cx="216024" cy="2448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38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520330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</a:t>
            </a:r>
            <a:r>
              <a:rPr lang="en-US" altLang="zh-TW" sz="4000" dirty="0" smtClean="0"/>
              <a:t>CPU</a:t>
            </a:r>
            <a:r>
              <a:rPr lang="zh-TW" altLang="en-US" sz="4000" dirty="0" smtClean="0"/>
              <a:t>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2800" dirty="0"/>
              <a:t>2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將卡榫對準防呆缺   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        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  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口輕輕放下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60648"/>
            <a:ext cx="6408712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520330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</a:t>
            </a:r>
            <a:r>
              <a:rPr lang="en-US" altLang="zh-TW" sz="4000" dirty="0" smtClean="0"/>
              <a:t>CPU</a:t>
            </a:r>
            <a:r>
              <a:rPr lang="zh-TW" altLang="en-US" sz="4000" dirty="0" smtClean="0"/>
              <a:t>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2800" dirty="0" smtClean="0"/>
              <a:t>3.</a:t>
            </a:r>
            <a:r>
              <a:rPr lang="zh-TW" altLang="en-US" sz="2800" dirty="0" smtClean="0"/>
              <a:t> 蓋上保護蓋，並扣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上扣環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60648"/>
            <a:ext cx="6470748" cy="647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7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3392" y="620688"/>
            <a:ext cx="3851920" cy="5547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安裝記憶體：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 smtClean="0"/>
              <a:t>1.</a:t>
            </a:r>
            <a:r>
              <a:rPr lang="zh-TW" altLang="en-US" sz="2800" dirty="0" smtClean="0"/>
              <a:t> 對準，往下壓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 smtClean="0">
                <a:solidFill>
                  <a:srgbClr val="FF0000"/>
                </a:solidFill>
              </a:rPr>
              <a:t>不要忽略防呆裝置阿</a:t>
            </a:r>
            <a:r>
              <a:rPr lang="en-US" altLang="zh-TW" sz="2800" dirty="0" smtClean="0">
                <a:solidFill>
                  <a:srgbClr val="FF0000"/>
                </a:solidFill>
              </a:rPr>
              <a:t>!!!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7" y="332655"/>
            <a:ext cx="6264697" cy="62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3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3392" y="620688"/>
            <a:ext cx="3851920" cy="5547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安裝記憶體：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 smtClean="0"/>
              <a:t>2.</a:t>
            </a:r>
            <a:r>
              <a:rPr lang="zh-TW" altLang="en-US" sz="2800" dirty="0" smtClean="0"/>
              <a:t> 發出喀拉的一聲</a:t>
            </a:r>
            <a:endParaRPr lang="en-US" altLang="zh-TW" sz="28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88640"/>
            <a:ext cx="6557714" cy="65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417646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將主機板安裝置機殼上：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2800" dirty="0" smtClean="0"/>
              <a:t>1.</a:t>
            </a:r>
            <a:r>
              <a:rPr lang="zh-TW" altLang="en-US" sz="2800" dirty="0" smtClean="0"/>
              <a:t> 對一下需要上銅柱    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的孔，並一一鎖緊</a:t>
            </a:r>
            <a:endParaRPr lang="en-US" altLang="zh-TW" sz="28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16632"/>
            <a:ext cx="6552728" cy="655272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013000" y="5301208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銅柱：用來墊高主機板以絕緣的東西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3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520330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將主機板安裝置機殼上：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2800" dirty="0"/>
              <a:t>2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用螺絲將主機板鎖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在銅柱上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88640"/>
            <a:ext cx="6552728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3392" y="620688"/>
            <a:ext cx="3851920" cy="5547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安裝風扇：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2800" dirty="0" smtClean="0"/>
              <a:t>1.</a:t>
            </a:r>
            <a:r>
              <a:rPr lang="zh-TW" altLang="en-US" sz="2800" dirty="0" smtClean="0"/>
              <a:t> 確實上緊四個角的扣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具，並接上電源</a:t>
            </a:r>
            <a:endParaRPr lang="en-US" altLang="zh-TW" sz="28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60648"/>
            <a:ext cx="6408712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4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576064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安裝光碟機：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lnSpc>
                <a:spcPct val="50000"/>
              </a:lnSpc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用螺絲鎖上光碟機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88640"/>
            <a:ext cx="6552728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0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3392" y="620688"/>
            <a:ext cx="3851920" cy="5547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安裝硬碟機：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用螺絲鎖上硬碟機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88640"/>
            <a:ext cx="6544365" cy="654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969">
            <a:off x="332660" y="2679982"/>
            <a:ext cx="3510744" cy="234049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8189">
            <a:off x="9143051" y="4903620"/>
            <a:ext cx="2784633" cy="208847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0" y="4890686"/>
            <a:ext cx="2619375" cy="17430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零組件 </a:t>
            </a:r>
            <a:r>
              <a:rPr lang="en-US" altLang="zh-TW" dirty="0" err="1" smtClean="0"/>
              <a:t>v.s</a:t>
            </a:r>
            <a:r>
              <a:rPr lang="zh-TW" altLang="en-US" dirty="0" smtClean="0"/>
              <a:t> 周邊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71675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零</a:t>
            </a:r>
            <a:r>
              <a:rPr lang="zh-TW" altLang="en-US" sz="2800" dirty="0" smtClean="0"/>
              <a:t>組件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機殼內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：</a:t>
            </a:r>
            <a:r>
              <a:rPr lang="en-US" altLang="zh-TW" sz="2800" dirty="0" smtClean="0"/>
              <a:t>CPU</a:t>
            </a:r>
            <a:r>
              <a:rPr lang="zh-TW" altLang="en-US" sz="2800" dirty="0" smtClean="0"/>
              <a:t>、主機板、顯示卡、記憶體、硬碟機、音效卡、電源供應器、光碟機</a:t>
            </a:r>
            <a:endParaRPr lang="en-US" altLang="zh-TW" sz="2800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0873">
            <a:off x="8912893" y="2486135"/>
            <a:ext cx="3244949" cy="246515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280">
            <a:off x="111749" y="-76446"/>
            <a:ext cx="2466975" cy="184785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2406">
            <a:off x="3960638" y="2846491"/>
            <a:ext cx="2466975" cy="18478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814">
            <a:off x="6228650" y="4434260"/>
            <a:ext cx="2466975" cy="184785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46" y="8572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816424" cy="576064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安裝顯示卡：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lnSpc>
                <a:spcPct val="50000"/>
              </a:lnSpc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</a:t>
            </a:r>
            <a:r>
              <a:rPr lang="en-US" altLang="zh-TW" sz="2800" dirty="0" smtClean="0"/>
              <a:t>1.</a:t>
            </a:r>
            <a:r>
              <a:rPr lang="zh-TW" altLang="en-US" sz="2800" dirty="0" smtClean="0"/>
              <a:t> 確認是否安裝到底，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    並檢查卡榫是否確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    實卡住，否則會接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    觸不良</a:t>
            </a:r>
            <a:endParaRPr lang="en-US" altLang="zh-TW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88640"/>
            <a:ext cx="6480720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816424" cy="576064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安裝顯示卡：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lnSpc>
                <a:spcPct val="50000"/>
              </a:lnSpc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</a:t>
            </a:r>
            <a:r>
              <a:rPr lang="en-US" altLang="zh-TW" sz="2800" dirty="0"/>
              <a:t>2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從外部將螺絲鎖上</a:t>
            </a:r>
            <a:endParaRPr lang="en-US" altLang="zh-TW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88640"/>
            <a:ext cx="6552728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012515"/>
            <a:ext cx="4032448" cy="40324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48" y="3051760"/>
            <a:ext cx="3602893" cy="36028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11424" y="44292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接上硬碟機的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SATA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線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727848" y="2348880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接上光碟機的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IDE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排線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381" y="1556792"/>
            <a:ext cx="3888432" cy="388843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616437" y="489093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接上燈號、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POWER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USB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、蜂鳴線等線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9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268760"/>
            <a:ext cx="4104456" cy="41044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032956"/>
            <a:ext cx="3528392" cy="352839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079776" y="556519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將主機板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24Pin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與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4Pin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電源接上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976320" y="1700808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接上光碟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IDE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硬碟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SATA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的電源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9" y="2888940"/>
            <a:ext cx="3672408" cy="367240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536" y="2131427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將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POWER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裝上機殼，並鎖好</a:t>
            </a:r>
          </a:p>
        </p:txBody>
      </p:sp>
    </p:spTree>
    <p:extLst>
      <p:ext uri="{BB962C8B-B14F-4D97-AF65-F5344CB8AC3E}">
        <p14:creationId xmlns:p14="http://schemas.microsoft.com/office/powerpoint/2010/main" val="268094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908720"/>
            <a:ext cx="5688632" cy="568863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052736"/>
            <a:ext cx="5621610" cy="562161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27448" y="364014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最後，稍微把線整理一下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90581" y="486777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上側蓋，並鎖上螺絲，完成囉！</a:t>
            </a:r>
          </a:p>
        </p:txBody>
      </p:sp>
    </p:spTree>
    <p:extLst>
      <p:ext uri="{BB962C8B-B14F-4D97-AF65-F5344CB8AC3E}">
        <p14:creationId xmlns:p14="http://schemas.microsoft.com/office/powerpoint/2010/main" val="26616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9496" y="2636912"/>
            <a:ext cx="9144000" cy="22482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 smtClean="0"/>
              <a:t>開始動手吧！！！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8055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中央處理器 </a:t>
            </a:r>
            <a:r>
              <a:rPr lang="en-US" altLang="zh-TW" sz="4000" dirty="0" smtClean="0"/>
              <a:t>(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altLang="zh-TW" sz="4000" dirty="0" smtClean="0"/>
              <a:t>entral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zh-TW" sz="4000" dirty="0" smtClean="0"/>
              <a:t>rocessing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altLang="zh-TW" sz="4000" dirty="0" smtClean="0"/>
              <a:t>nit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5017" y="1988840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 smtClean="0"/>
              <a:t>CPU</a:t>
            </a:r>
            <a:r>
              <a:rPr lang="zh-TW" altLang="en-US" sz="2800" dirty="0" smtClean="0"/>
              <a:t>在電腦中扮演</a:t>
            </a:r>
            <a:r>
              <a:rPr lang="zh-TW" altLang="en-US" sz="2800" dirty="0" smtClean="0">
                <a:solidFill>
                  <a:srgbClr val="FF0000"/>
                </a:solidFill>
              </a:rPr>
              <a:t>大腦</a:t>
            </a:r>
            <a:r>
              <a:rPr lang="zh-TW" altLang="en-US" sz="2800" dirty="0" smtClean="0"/>
              <a:t>的角色，負責算術運算、邏輯運算、資源調配和周邊控制。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400" dirty="0" smtClean="0"/>
              <a:t>CPU</a:t>
            </a:r>
            <a:r>
              <a:rPr lang="zh-TW" altLang="en-US" sz="2400" dirty="0" smtClean="0"/>
              <a:t>的速度單位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時脈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：赫茲</a:t>
            </a:r>
            <a:r>
              <a:rPr lang="en-US" altLang="zh-TW" sz="2400" dirty="0" smtClean="0"/>
              <a:t>(Hz)</a:t>
            </a:r>
            <a:r>
              <a:rPr lang="zh-TW" altLang="en-US" sz="2400" dirty="0" smtClean="0"/>
              <a:t>，愈大愈好，夠用就好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 smtClean="0"/>
              <a:t>MHz(M:10</a:t>
            </a:r>
            <a:r>
              <a:rPr lang="en-US" altLang="zh-TW" sz="2400" baseline="30000" dirty="0" smtClean="0"/>
              <a:t>6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表示每秒有百萬次的執行週期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GHz(G:10</a:t>
            </a:r>
            <a:r>
              <a:rPr lang="en-US" altLang="zh-TW" sz="2400" baseline="30000" dirty="0" smtClean="0"/>
              <a:t>9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表示每秒有十億次的執行週期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3555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中央處理器 </a:t>
            </a:r>
            <a:r>
              <a:rPr lang="en-US" altLang="zh-TW" sz="4000" dirty="0" smtClean="0"/>
              <a:t>(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altLang="zh-TW" sz="4000" dirty="0" smtClean="0"/>
              <a:t>entral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zh-TW" sz="4000" dirty="0" smtClean="0"/>
              <a:t>rocessing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altLang="zh-TW" sz="4000" dirty="0" smtClean="0"/>
              <a:t>nit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1374" y="2204864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多核心：</a:t>
            </a:r>
            <a:r>
              <a:rPr lang="zh-TW" altLang="en-US" sz="2400" dirty="0" smtClean="0"/>
              <a:t>將多個核心電路濃縮在一個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晶片中，就像一部電腦裝入了多個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一樣，用分工的方式，大幅增加處理速度。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zh-TW" altLang="en-US" sz="2800" dirty="0" smtClean="0">
                <a:solidFill>
                  <a:srgbClr val="FF0000"/>
                </a:solidFill>
              </a:rPr>
              <a:t>注意</a:t>
            </a:r>
            <a:r>
              <a:rPr lang="zh-TW" altLang="en-US" sz="2800" dirty="0" smtClean="0"/>
              <a:t>：</a:t>
            </a:r>
            <a:r>
              <a:rPr lang="zh-TW" altLang="en-US" sz="2400" dirty="0" smtClean="0"/>
              <a:t>軟體必須要支援，若你選擇的軟體不支援四核心，就像是指揮官並不會將工作分給四個人一樣，可能只能有雙核心的效果，也就是會有兩個核心是沒有用的。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78470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中央處理器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altLang="zh-TW" sz="4000" dirty="0"/>
              <a:t>entral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zh-TW" sz="4000" dirty="0"/>
              <a:t>rocessing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altLang="zh-TW" sz="4000" dirty="0"/>
              <a:t>nit)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6391" y="2276872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內</a:t>
            </a:r>
            <a:r>
              <a:rPr lang="zh-TW" altLang="en-US" sz="2800" dirty="0"/>
              <a:t>頻 </a:t>
            </a:r>
            <a:r>
              <a:rPr lang="en-US" altLang="zh-TW" sz="2800" dirty="0"/>
              <a:t>=</a:t>
            </a:r>
            <a:r>
              <a:rPr lang="zh-TW" altLang="en-US" sz="2800" dirty="0"/>
              <a:t> 外頻 </a:t>
            </a:r>
            <a:r>
              <a:rPr lang="en-US" altLang="zh-TW" sz="2800" dirty="0"/>
              <a:t>x </a:t>
            </a:r>
            <a:r>
              <a:rPr lang="zh-TW" altLang="en-US" sz="2800" dirty="0"/>
              <a:t>倍</a:t>
            </a:r>
            <a:r>
              <a:rPr lang="zh-TW" altLang="en-US" sz="2800" dirty="0" smtClean="0"/>
              <a:t>頻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400" dirty="0" smtClean="0"/>
              <a:t>內頻：指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核心的工作頻率，單位為</a:t>
            </a:r>
            <a:r>
              <a:rPr lang="en-US" altLang="zh-TW" sz="2400" dirty="0" smtClean="0"/>
              <a:t>GHz</a:t>
            </a:r>
            <a:r>
              <a:rPr lang="zh-TW" altLang="en-US" sz="2400" dirty="0" smtClean="0"/>
              <a:t>，型號上出現的時脈就是指內頻。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外頻：主要反應了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與周邊設備的資料傳輸速度，並決定主機板的執行效能。單位為</a:t>
            </a:r>
            <a:r>
              <a:rPr lang="en-US" altLang="zh-TW" sz="2400" dirty="0" smtClean="0"/>
              <a:t>MHz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/>
              <a:t>倍</a:t>
            </a:r>
            <a:r>
              <a:rPr lang="zh-TW" altLang="en-US" sz="2400" dirty="0" smtClean="0"/>
              <a:t>頻：指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內頻與外頻之間的比例關係。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800" dirty="0" smtClean="0"/>
              <a:t>超頻：</a:t>
            </a:r>
            <a:r>
              <a:rPr lang="zh-TW" altLang="en-US" sz="2400" dirty="0" smtClean="0"/>
              <a:t>藉由調整外頻或倍頻，改變內頻，使其效能變強，散熱很重要。</a:t>
            </a:r>
            <a:endParaRPr lang="en-US" altLang="zh-TW" sz="28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10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主機板 </a:t>
            </a:r>
            <a:r>
              <a:rPr lang="en-US" altLang="zh-TW" sz="4000" dirty="0" smtClean="0"/>
              <a:t>(</a:t>
            </a:r>
            <a:r>
              <a:rPr lang="en-US" altLang="zh-TW" sz="4000" dirty="0" err="1" smtClean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altLang="zh-TW" sz="4000" dirty="0" err="1" smtClean="0"/>
              <a:t>other</a:t>
            </a:r>
            <a:r>
              <a:rPr lang="en-US" altLang="zh-TW" sz="4000" dirty="0" err="1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altLang="zh-TW" sz="4000" dirty="0" err="1" smtClean="0"/>
              <a:t>oard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5381" y="2060848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主機板在電腦中扮演</a:t>
            </a:r>
            <a:r>
              <a:rPr lang="zh-TW" altLang="en-US" sz="2800" dirty="0" smtClean="0">
                <a:solidFill>
                  <a:srgbClr val="FF0000"/>
                </a:solidFill>
              </a:rPr>
              <a:t>五臟六腑</a:t>
            </a:r>
            <a:r>
              <a:rPr lang="zh-TW" altLang="en-US" sz="2800" dirty="0" smtClean="0"/>
              <a:t>和</a:t>
            </a:r>
            <a:r>
              <a:rPr lang="zh-TW" altLang="en-US" sz="2800" dirty="0" smtClean="0">
                <a:solidFill>
                  <a:srgbClr val="FF0000"/>
                </a:solidFill>
              </a:rPr>
              <a:t>骨幹</a:t>
            </a:r>
            <a:r>
              <a:rPr lang="zh-TW" altLang="en-US" sz="2800" dirty="0" smtClean="0"/>
              <a:t>的角色，負責連接電腦各零組件與周邊設備。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400" dirty="0" smtClean="0"/>
              <a:t>並不是任何主機板都與任意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相容，所以在購買前要記得先查清楚</a:t>
            </a:r>
            <a:r>
              <a:rPr lang="en-US" altLang="zh-TW" sz="2400" dirty="0" smtClean="0"/>
              <a:t>!!!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37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顯示卡 </a:t>
            </a:r>
            <a:r>
              <a:rPr lang="en-US" altLang="zh-TW" sz="4000" dirty="0" smtClean="0"/>
              <a:t>(Graphics Card)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顯示卡可表現豐富的色彩、細緻的圖形和</a:t>
            </a:r>
            <a:r>
              <a:rPr lang="en-US" altLang="zh-TW" sz="2800" dirty="0" smtClean="0"/>
              <a:t>3D</a:t>
            </a:r>
            <a:r>
              <a:rPr lang="zh-TW" altLang="en-US" sz="2800" dirty="0" smtClean="0"/>
              <a:t>場景畫面，滿足人們對電腦的視覺需求。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 smtClean="0"/>
              <a:t>內建顯示卡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內顯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：已內建在主機板晶片組中，</a:t>
            </a:r>
            <a:r>
              <a:rPr lang="en-US" altLang="zh-TW" sz="2400" dirty="0" smtClean="0"/>
              <a:t>3D</a:t>
            </a:r>
            <a:r>
              <a:rPr lang="zh-TW" altLang="en-US" sz="2400" dirty="0" smtClean="0"/>
              <a:t>效能不會太好，但足以應付</a:t>
            </a:r>
            <a:r>
              <a:rPr lang="en-US" altLang="zh-TW" sz="2400" dirty="0" smtClean="0"/>
              <a:t>2D</a:t>
            </a:r>
            <a:r>
              <a:rPr lang="zh-TW" altLang="en-US" sz="2400" dirty="0" smtClean="0"/>
              <a:t>與低階的</a:t>
            </a:r>
            <a:r>
              <a:rPr lang="en-US" altLang="zh-TW" sz="2400" dirty="0" smtClean="0"/>
              <a:t>3D</a:t>
            </a:r>
            <a:r>
              <a:rPr lang="zh-TW" altLang="en-US" sz="2400" dirty="0" smtClean="0"/>
              <a:t>遊戲，對於平常僅有影像處理、文書處理、上網工作的使用者已相當夠用了。</a:t>
            </a:r>
            <a:endParaRPr lang="en-US" altLang="zh-TW" sz="2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 smtClean="0"/>
              <a:t>獨立顯示卡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獨顯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：講求畫質的遊戲、影音玩家會加裝的東西，安裝於主機板的顯示卡擴充插槽上。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457200" indent="-4572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060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記憶體 </a:t>
            </a:r>
            <a:r>
              <a:rPr lang="en-US" altLang="zh-TW" sz="4000" dirty="0" smtClean="0"/>
              <a:t>(Memory)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6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記憶體在電腦中是個關鍵角色，當它品質不良時可能造成當機，甚至電腦停擺；它的容量大小及效能表現，也是決定系統整體效能快慢的關鍵。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400" dirty="0" smtClean="0"/>
              <a:t>分</a:t>
            </a:r>
            <a:r>
              <a:rPr lang="zh-TW" altLang="en-US" sz="2400" dirty="0"/>
              <a:t>為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    唯讀記憶體 </a:t>
            </a:r>
            <a:r>
              <a:rPr lang="en-US" altLang="zh-TW" sz="2400" dirty="0" smtClean="0"/>
              <a:t>(</a:t>
            </a:r>
            <a:r>
              <a:rPr lang="en-US" altLang="zh-TW" sz="2400" dirty="0" smtClean="0">
                <a:solidFill>
                  <a:srgbClr val="FFC000"/>
                </a:solidFill>
              </a:rPr>
              <a:t>R</a:t>
            </a:r>
            <a:r>
              <a:rPr lang="en-US" altLang="zh-TW" sz="2400" dirty="0" smtClean="0"/>
              <a:t>ead </a:t>
            </a:r>
            <a:r>
              <a:rPr lang="en-US" altLang="zh-TW" sz="2400" dirty="0" smtClean="0">
                <a:solidFill>
                  <a:srgbClr val="FFC000"/>
                </a:solidFill>
              </a:rPr>
              <a:t>O</a:t>
            </a:r>
            <a:r>
              <a:rPr lang="en-US" altLang="zh-TW" sz="2400" dirty="0" smtClean="0"/>
              <a:t>nly </a:t>
            </a:r>
            <a:r>
              <a:rPr lang="en-US" altLang="zh-TW" sz="2400" dirty="0" smtClean="0">
                <a:solidFill>
                  <a:srgbClr val="FFC000"/>
                </a:solidFill>
              </a:rPr>
              <a:t>M</a:t>
            </a:r>
            <a:r>
              <a:rPr lang="en-US" altLang="zh-TW" sz="2400" dirty="0" smtClean="0"/>
              <a:t>emory)</a:t>
            </a:r>
          </a:p>
          <a:p>
            <a:pPr marL="0" indent="0">
              <a:buNone/>
            </a:pPr>
            <a:r>
              <a:rPr lang="zh-TW" altLang="en-US" sz="2400" dirty="0" smtClean="0"/>
              <a:t>    隨機存取</a:t>
            </a:r>
            <a:r>
              <a:rPr lang="zh-TW" altLang="en-US" sz="2400" dirty="0"/>
              <a:t>記憶體 </a:t>
            </a:r>
            <a:r>
              <a:rPr lang="en-US" altLang="zh-TW" sz="2400" dirty="0"/>
              <a:t>(</a:t>
            </a:r>
            <a:r>
              <a:rPr lang="en-US" altLang="zh-TW" sz="2400" dirty="0">
                <a:solidFill>
                  <a:srgbClr val="FFC000"/>
                </a:solidFill>
              </a:rPr>
              <a:t>R</a:t>
            </a:r>
            <a:r>
              <a:rPr lang="en-US" altLang="zh-TW" sz="2400" dirty="0"/>
              <a:t>andom </a:t>
            </a:r>
            <a:r>
              <a:rPr lang="en-US" altLang="zh-TW" sz="2400" dirty="0">
                <a:solidFill>
                  <a:srgbClr val="FFC000"/>
                </a:solidFill>
              </a:rPr>
              <a:t>A</a:t>
            </a:r>
            <a:r>
              <a:rPr lang="en-US" altLang="zh-TW" sz="2400" dirty="0"/>
              <a:t>ccess </a:t>
            </a:r>
            <a:r>
              <a:rPr lang="en-US" altLang="zh-TW" sz="2400" dirty="0">
                <a:solidFill>
                  <a:srgbClr val="FFC000"/>
                </a:solidFill>
              </a:rPr>
              <a:t>M</a:t>
            </a:r>
            <a:r>
              <a:rPr lang="en-US" altLang="zh-TW" sz="2400" dirty="0"/>
              <a:t>emory</a:t>
            </a:r>
            <a:r>
              <a:rPr lang="en-US" altLang="zh-TW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14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Computer_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472324-6816-447D-A73C-4FA00160DF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電路板設計簡報 (寬螢幕)</Template>
  <TotalTime>0</TotalTime>
  <Words>1463</Words>
  <Application>Microsoft Office PowerPoint</Application>
  <PresentationFormat>寬螢幕</PresentationFormat>
  <Paragraphs>166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微軟正黑體</vt:lpstr>
      <vt:lpstr>Arial</vt:lpstr>
      <vt:lpstr>Candara</vt:lpstr>
      <vt:lpstr>Consolas</vt:lpstr>
      <vt:lpstr>TechComputer_16x9</vt:lpstr>
      <vt:lpstr>夢想的起點</vt:lpstr>
      <vt:lpstr>零組件 v.s 周邊</vt:lpstr>
      <vt:lpstr>零組件 v.s 周邊</vt:lpstr>
      <vt:lpstr>中央處理器 (Central Processing Unit)</vt:lpstr>
      <vt:lpstr>中央處理器 (Central Processing Unit)</vt:lpstr>
      <vt:lpstr>中央處理器 (Central Processing Unit)</vt:lpstr>
      <vt:lpstr>主機板 (MotherBoard)</vt:lpstr>
      <vt:lpstr>顯示卡 (Graphics Card)</vt:lpstr>
      <vt:lpstr>記憶體 (Memory)</vt:lpstr>
      <vt:lpstr>記憶體 (Memory)</vt:lpstr>
      <vt:lpstr>記憶體 (Memory)</vt:lpstr>
      <vt:lpstr>硬碟機 (Hard Disk Drive)</vt:lpstr>
      <vt:lpstr>硬碟機 (Hard Disk Drive)</vt:lpstr>
      <vt:lpstr>電源供應器 (Power Supply)</vt:lpstr>
      <vt:lpstr>電腦的天敵</vt:lpstr>
      <vt:lpstr>電腦的天敵</vt:lpstr>
      <vt:lpstr>電腦的天敵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2015-04-26T09:19:43Z</dcterms:created>
  <dcterms:modified xsi:type="dcterms:W3CDTF">2015-05-10T07:21:22Z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